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290" r:id="rId2"/>
    <p:sldId id="2289" r:id="rId3"/>
    <p:sldId id="2043" r:id="rId4"/>
    <p:sldId id="2298" r:id="rId5"/>
    <p:sldId id="2380" r:id="rId6"/>
    <p:sldId id="2381" r:id="rId7"/>
    <p:sldId id="2361" r:id="rId8"/>
    <p:sldId id="2299" r:id="rId9"/>
    <p:sldId id="2382" r:id="rId10"/>
    <p:sldId id="2221" r:id="rId11"/>
    <p:sldId id="2383" r:id="rId12"/>
    <p:sldId id="2384" r:id="rId13"/>
    <p:sldId id="2385" r:id="rId14"/>
    <p:sldId id="2314" r:id="rId15"/>
    <p:sldId id="2322" r:id="rId16"/>
    <p:sldId id="2387" r:id="rId17"/>
    <p:sldId id="2388" r:id="rId18"/>
    <p:sldId id="2389" r:id="rId19"/>
    <p:sldId id="2390" r:id="rId20"/>
    <p:sldId id="2391" r:id="rId21"/>
    <p:sldId id="2392" r:id="rId22"/>
    <p:sldId id="2393" r:id="rId23"/>
    <p:sldId id="2394" r:id="rId24"/>
    <p:sldId id="2395" r:id="rId25"/>
    <p:sldId id="2297" r:id="rId26"/>
    <p:sldId id="1910" r:id="rId27"/>
    <p:sldId id="2306" r:id="rId28"/>
    <p:sldId id="2396" r:id="rId29"/>
    <p:sldId id="2397" r:id="rId30"/>
    <p:sldId id="1911" r:id="rId31"/>
    <p:sldId id="2398" r:id="rId32"/>
    <p:sldId id="2399" r:id="rId33"/>
    <p:sldId id="1912" r:id="rId34"/>
    <p:sldId id="2371" r:id="rId35"/>
    <p:sldId id="2401" r:id="rId36"/>
    <p:sldId id="1913" r:id="rId37"/>
    <p:sldId id="2402" r:id="rId38"/>
    <p:sldId id="2410" r:id="rId39"/>
    <p:sldId id="2403" r:id="rId40"/>
    <p:sldId id="2376" r:id="rId41"/>
    <p:sldId id="2377" r:id="rId42"/>
    <p:sldId id="2378" r:id="rId43"/>
    <p:sldId id="1914" r:id="rId44"/>
    <p:sldId id="2404" r:id="rId45"/>
    <p:sldId id="2405" r:id="rId46"/>
    <p:sldId id="2406" r:id="rId47"/>
    <p:sldId id="2407" r:id="rId48"/>
    <p:sldId id="1920" r:id="rId49"/>
    <p:sldId id="2353" r:id="rId50"/>
    <p:sldId id="2408" r:id="rId51"/>
    <p:sldId id="2409" r:id="rId52"/>
    <p:sldId id="2171" r:id="rId53"/>
  </p:sldIdLst>
  <p:sldSz cx="12190413" cy="6859588"/>
  <p:notesSz cx="6858000" cy="9144000"/>
  <p:custDataLst>
    <p:tags r:id="rId56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7" autoAdjust="0"/>
    <p:restoredTop sz="96318" autoAdjust="0"/>
  </p:normalViewPr>
  <p:slideViewPr>
    <p:cSldViewPr showGuides="1">
      <p:cViewPr>
        <p:scale>
          <a:sx n="66" d="100"/>
          <a:sy n="66" d="100"/>
        </p:scale>
        <p:origin x="638" y="413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.png"/><Relationship Id="rId7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3.png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__8.docx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3.png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__10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3.png"/><Relationship Id="rId7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__13.docx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10" Type="http://schemas.openxmlformats.org/officeDocument/2006/relationships/image" Target="../media/image35.png"/><Relationship Id="rId4" Type="http://schemas.openxmlformats.org/officeDocument/2006/relationships/slide" Target="slide33.xm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26.xml"/><Relationship Id="rId7" Type="http://schemas.openxmlformats.org/officeDocument/2006/relationships/slide" Target="slide43.xml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slide" Target="slide36.xml"/><Relationship Id="rId11" Type="http://schemas.openxmlformats.org/officeDocument/2006/relationships/image" Target="../media/image32.png"/><Relationship Id="rId5" Type="http://schemas.openxmlformats.org/officeDocument/2006/relationships/slide" Target="slide33.xml"/><Relationship Id="rId10" Type="http://schemas.openxmlformats.org/officeDocument/2006/relationships/image" Target="../media/image36.emf"/><Relationship Id="rId4" Type="http://schemas.openxmlformats.org/officeDocument/2006/relationships/slide" Target="slide30.xml"/><Relationship Id="rId9" Type="http://schemas.openxmlformats.org/officeDocument/2006/relationships/package" Target="../embeddings/Microsoft_Word___15.docx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image" Target="../media/image33.png"/><Relationship Id="rId3" Type="http://schemas.openxmlformats.org/officeDocument/2006/relationships/slide" Target="slide26.xml"/><Relationship Id="rId7" Type="http://schemas.openxmlformats.org/officeDocument/2006/relationships/slide" Target="slide43.xml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slide" Target="slide36.xml"/><Relationship Id="rId11" Type="http://schemas.openxmlformats.org/officeDocument/2006/relationships/image" Target="../media/image37.emf"/><Relationship Id="rId5" Type="http://schemas.openxmlformats.org/officeDocument/2006/relationships/slide" Target="slide33.xml"/><Relationship Id="rId10" Type="http://schemas.openxmlformats.org/officeDocument/2006/relationships/package" Target="../embeddings/Microsoft_Word___16.docx"/><Relationship Id="rId4" Type="http://schemas.openxmlformats.org/officeDocument/2006/relationships/slide" Target="slide30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26.xml"/><Relationship Id="rId7" Type="http://schemas.openxmlformats.org/officeDocument/2006/relationships/slide" Target="slide43.xml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slide" Target="slide36.xml"/><Relationship Id="rId11" Type="http://schemas.openxmlformats.org/officeDocument/2006/relationships/image" Target="../media/image39.emf"/><Relationship Id="rId5" Type="http://schemas.openxmlformats.org/officeDocument/2006/relationships/slide" Target="slide33.xml"/><Relationship Id="rId10" Type="http://schemas.openxmlformats.org/officeDocument/2006/relationships/package" Target="../embeddings/Microsoft_Word___17.docx"/><Relationship Id="rId4" Type="http://schemas.openxmlformats.org/officeDocument/2006/relationships/slide" Target="slide30.xml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image" Target="../media/image42.emf"/><Relationship Id="rId3" Type="http://schemas.openxmlformats.org/officeDocument/2006/relationships/slide" Target="slide26.xml"/><Relationship Id="rId7" Type="http://schemas.openxmlformats.org/officeDocument/2006/relationships/slide" Target="slide43.xml"/><Relationship Id="rId12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slide" Target="slide36.xml"/><Relationship Id="rId11" Type="http://schemas.openxmlformats.org/officeDocument/2006/relationships/image" Target="../media/image13.png"/><Relationship Id="rId5" Type="http://schemas.openxmlformats.org/officeDocument/2006/relationships/slide" Target="slide33.xml"/><Relationship Id="rId10" Type="http://schemas.openxmlformats.org/officeDocument/2006/relationships/image" Target="../media/image41.emf"/><Relationship Id="rId4" Type="http://schemas.openxmlformats.org/officeDocument/2006/relationships/slide" Target="slide30.xml"/><Relationship Id="rId9" Type="http://schemas.openxmlformats.org/officeDocument/2006/relationships/package" Target="../embeddings/Microsoft_Word___18.docx"/><Relationship Id="rId1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image" Target="../media/image45.emf"/><Relationship Id="rId3" Type="http://schemas.openxmlformats.org/officeDocument/2006/relationships/slide" Target="slide26.xml"/><Relationship Id="rId7" Type="http://schemas.openxmlformats.org/officeDocument/2006/relationships/slide" Target="slide43.xml"/><Relationship Id="rId12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vmlDrawing" Target="../drawings/vmlDrawing13.vml"/><Relationship Id="rId6" Type="http://schemas.openxmlformats.org/officeDocument/2006/relationships/slide" Target="slide36.xml"/><Relationship Id="rId11" Type="http://schemas.openxmlformats.org/officeDocument/2006/relationships/image" Target="../media/image44.emf"/><Relationship Id="rId5" Type="http://schemas.openxmlformats.org/officeDocument/2006/relationships/slide" Target="slide33.xml"/><Relationship Id="rId15" Type="http://schemas.openxmlformats.org/officeDocument/2006/relationships/image" Target="../media/image46.emf"/><Relationship Id="rId10" Type="http://schemas.openxmlformats.org/officeDocument/2006/relationships/package" Target="../embeddings/Microsoft_Word___20.docx"/><Relationship Id="rId4" Type="http://schemas.openxmlformats.org/officeDocument/2006/relationships/slide" Target="slide30.xml"/><Relationship Id="rId9" Type="http://schemas.openxmlformats.org/officeDocument/2006/relationships/image" Target="../media/image13.png"/><Relationship Id="rId14" Type="http://schemas.openxmlformats.org/officeDocument/2006/relationships/package" Target="../embeddings/Microsoft_Word___22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Relationship Id="rId9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26.xml"/><Relationship Id="rId7" Type="http://schemas.openxmlformats.org/officeDocument/2006/relationships/slide" Target="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slide" Target="slide36.xml"/><Relationship Id="rId11" Type="http://schemas.openxmlformats.org/officeDocument/2006/relationships/image" Target="../media/image47.png"/><Relationship Id="rId5" Type="http://schemas.openxmlformats.org/officeDocument/2006/relationships/slide" Target="slide33.xml"/><Relationship Id="rId10" Type="http://schemas.openxmlformats.org/officeDocument/2006/relationships/image" Target="../media/image48.emf"/><Relationship Id="rId4" Type="http://schemas.openxmlformats.org/officeDocument/2006/relationships/slide" Target="slide30.xml"/><Relationship Id="rId9" Type="http://schemas.openxmlformats.org/officeDocument/2006/relationships/package" Target="../embeddings/Microsoft_Word___23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26.xml"/><Relationship Id="rId7" Type="http://schemas.openxmlformats.org/officeDocument/2006/relationships/slide" Target="slide43.xml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slide" Target="slide36.xml"/><Relationship Id="rId11" Type="http://schemas.openxmlformats.org/officeDocument/2006/relationships/image" Target="../media/image49.emf"/><Relationship Id="rId5" Type="http://schemas.openxmlformats.org/officeDocument/2006/relationships/slide" Target="slide33.xml"/><Relationship Id="rId10" Type="http://schemas.openxmlformats.org/officeDocument/2006/relationships/package" Target="../embeddings/Microsoft_Word___24.docx"/><Relationship Id="rId4" Type="http://schemas.openxmlformats.org/officeDocument/2006/relationships/slide" Target="slide30.xml"/><Relationship Id="rId9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Relationship Id="rId9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26.xml"/><Relationship Id="rId7" Type="http://schemas.openxmlformats.org/officeDocument/2006/relationships/slide" Target="slide43.xml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slide" Target="slide36.xml"/><Relationship Id="rId11" Type="http://schemas.openxmlformats.org/officeDocument/2006/relationships/image" Target="../media/image53.emf"/><Relationship Id="rId5" Type="http://schemas.openxmlformats.org/officeDocument/2006/relationships/slide" Target="slide33.xml"/><Relationship Id="rId10" Type="http://schemas.openxmlformats.org/officeDocument/2006/relationships/package" Target="../embeddings/Microsoft_Word___25.docx"/><Relationship Id="rId4" Type="http://schemas.openxmlformats.org/officeDocument/2006/relationships/slide" Target="slide30.xml"/><Relationship Id="rId9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26.xml"/><Relationship Id="rId7" Type="http://schemas.openxmlformats.org/officeDocument/2006/relationships/slide" Target="slide43.xml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slide" Target="slide36.xml"/><Relationship Id="rId11" Type="http://schemas.openxmlformats.org/officeDocument/2006/relationships/image" Target="../media/image54.emf"/><Relationship Id="rId5" Type="http://schemas.openxmlformats.org/officeDocument/2006/relationships/slide" Target="slide33.xml"/><Relationship Id="rId10" Type="http://schemas.openxmlformats.org/officeDocument/2006/relationships/package" Target="../embeddings/Microsoft_Word___26.docx"/><Relationship Id="rId4" Type="http://schemas.openxmlformats.org/officeDocument/2006/relationships/slide" Target="slide30.xml"/><Relationship Id="rId9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image" Target="../media/image57.emf"/><Relationship Id="rId3" Type="http://schemas.openxmlformats.org/officeDocument/2006/relationships/slide" Target="slide26.xml"/><Relationship Id="rId7" Type="http://schemas.openxmlformats.org/officeDocument/2006/relationships/slide" Target="slide43.xml"/><Relationship Id="rId12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slide" Target="slide36.xml"/><Relationship Id="rId11" Type="http://schemas.openxmlformats.org/officeDocument/2006/relationships/image" Target="../media/image56.emf"/><Relationship Id="rId5" Type="http://schemas.openxmlformats.org/officeDocument/2006/relationships/slide" Target="slide33.xml"/><Relationship Id="rId10" Type="http://schemas.openxmlformats.org/officeDocument/2006/relationships/package" Target="../embeddings/Microsoft_Word___27.docx"/><Relationship Id="rId4" Type="http://schemas.openxmlformats.org/officeDocument/2006/relationships/slide" Target="slide30.xml"/><Relationship Id="rId9" Type="http://schemas.openxmlformats.org/officeDocument/2006/relationships/image" Target="../media/image13.png"/><Relationship Id="rId1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4" Type="http://schemas.openxmlformats.org/officeDocument/2006/relationships/slide" Target="slide3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0.xml"/><Relationship Id="rId7" Type="http://schemas.openxmlformats.org/officeDocument/2006/relationships/slide" Target="slide4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10" Type="http://schemas.openxmlformats.org/officeDocument/2006/relationships/image" Target="../media/image59.png"/><Relationship Id="rId4" Type="http://schemas.openxmlformats.org/officeDocument/2006/relationships/slide" Target="slide33.xml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image" Target="../media/image61.emf"/><Relationship Id="rId3" Type="http://schemas.openxmlformats.org/officeDocument/2006/relationships/slide" Target="slide26.xml"/><Relationship Id="rId7" Type="http://schemas.openxmlformats.org/officeDocument/2006/relationships/slide" Target="slide43.xml"/><Relationship Id="rId12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slide" Target="slide36.xml"/><Relationship Id="rId11" Type="http://schemas.openxmlformats.org/officeDocument/2006/relationships/image" Target="../media/image60.emf"/><Relationship Id="rId5" Type="http://schemas.openxmlformats.org/officeDocument/2006/relationships/slide" Target="slide33.xml"/><Relationship Id="rId15" Type="http://schemas.openxmlformats.org/officeDocument/2006/relationships/image" Target="../media/image62.emf"/><Relationship Id="rId10" Type="http://schemas.openxmlformats.org/officeDocument/2006/relationships/package" Target="../embeddings/Microsoft_Word___29.docx"/><Relationship Id="rId4" Type="http://schemas.openxmlformats.org/officeDocument/2006/relationships/slide" Target="slide30.xml"/><Relationship Id="rId9" Type="http://schemas.openxmlformats.org/officeDocument/2006/relationships/image" Target="../media/image13.png"/><Relationship Id="rId14" Type="http://schemas.openxmlformats.org/officeDocument/2006/relationships/package" Target="../embeddings/Microsoft_Word___31.docx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image" Target="../media/image64.emf"/><Relationship Id="rId3" Type="http://schemas.openxmlformats.org/officeDocument/2006/relationships/slide" Target="slide26.xml"/><Relationship Id="rId7" Type="http://schemas.openxmlformats.org/officeDocument/2006/relationships/slide" Target="slide43.xml"/><Relationship Id="rId12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36.xml"/><Relationship Id="rId11" Type="http://schemas.openxmlformats.org/officeDocument/2006/relationships/image" Target="../media/image63.emf"/><Relationship Id="rId5" Type="http://schemas.openxmlformats.org/officeDocument/2006/relationships/slide" Target="slide33.xml"/><Relationship Id="rId10" Type="http://schemas.openxmlformats.org/officeDocument/2006/relationships/package" Target="../embeddings/Microsoft_Word___32.docx"/><Relationship Id="rId4" Type="http://schemas.openxmlformats.org/officeDocument/2006/relationships/slide" Target="slide30.xml"/><Relationship Id="rId9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5.docx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2046514"/>
            <a:ext cx="4917600" cy="27661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70635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DISIZHANG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70799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>
                <a:solidFill>
                  <a:schemeClr val="bg1"/>
                </a:solidFill>
              </a:rPr>
              <a:t>四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98879" y="2566670"/>
            <a:ext cx="6072983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zh-CN" sz="41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实验：测量玻璃的折射率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33450"/>
            <a:ext cx="1141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测量玻璃的折射率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实验中，先在白纸上画一条直线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代表两种介质的分界面；画出一直线段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代表入射光线，然后画出过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点处的法线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。放好玻璃砖，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分别是玻璃砖与空气的两个界面，在玻璃砖一侧的直线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上竖直地插上两枚大头针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接下来要完成的必要步骤有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插上大头针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仅挡住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插上大头针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挡住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插上大头针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仅挡住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插上大头针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挡住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524702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0050" name="Picture 2" descr="X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3429794"/>
            <a:ext cx="3359936" cy="251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159102" y="301697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BD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24508"/>
            <a:ext cx="70741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画直线与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界面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即可得到玻璃砖内折射光线的路径，在图上完成光路图；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0050" name="Picture 2" descr="X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549474"/>
            <a:ext cx="3359936" cy="251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453882" y="492453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206" y="2383825"/>
            <a:ext cx="707415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见解析图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0206" y="3300879"/>
            <a:ext cx="11250000" cy="2736304"/>
            <a:chOff x="471000" y="934424"/>
            <a:chExt cx="11250000" cy="2736304"/>
          </a:xfrm>
        </p:grpSpPr>
        <p:sp>
          <p:nvSpPr>
            <p:cNvPr id="10" name="圆角矩形 9"/>
            <p:cNvSpPr/>
            <p:nvPr/>
          </p:nvSpPr>
          <p:spPr>
            <a:xfrm>
              <a:off x="471000" y="1094414"/>
              <a:ext cx="11250000" cy="2576314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42236" y="4102492"/>
            <a:ext cx="109059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根据光的折射定律，画出光路图如图所示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则需要过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画直线与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界面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bb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相交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1074" name="Picture 2" descr="X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976" y="3732927"/>
            <a:ext cx="2776806" cy="208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4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966858"/>
            <a:ext cx="707415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实验中需要测量的物理量有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用符号表示，并在图上标出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0050" name="Picture 2" descr="X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549474"/>
            <a:ext cx="3359936" cy="251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526781" y="1021032"/>
            <a:ext cx="1136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θ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θ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0206" y="3300879"/>
            <a:ext cx="11250000" cy="2736304"/>
            <a:chOff x="471000" y="934424"/>
            <a:chExt cx="11250000" cy="2736304"/>
          </a:xfrm>
        </p:grpSpPr>
        <p:sp>
          <p:nvSpPr>
            <p:cNvPr id="10" name="圆角矩形 9"/>
            <p:cNvSpPr/>
            <p:nvPr/>
          </p:nvSpPr>
          <p:spPr>
            <a:xfrm>
              <a:off x="471000" y="1094414"/>
              <a:ext cx="11250000" cy="2576314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42237" y="3755683"/>
            <a:ext cx="71811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由折射率等于入射角的正弦值比折射角的正弦值，如图所示，需要测量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的夹角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的夹角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1074" name="Picture 2" descr="X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976" y="3732927"/>
            <a:ext cx="2776806" cy="208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6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520180"/>
            <a:ext cx="7074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折射率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中测量的物理量的字母表示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0206" y="3496340"/>
            <a:ext cx="11250000" cy="1497067"/>
            <a:chOff x="471000" y="934424"/>
            <a:chExt cx="11250000" cy="1497067"/>
          </a:xfrm>
        </p:grpSpPr>
        <p:sp>
          <p:nvSpPr>
            <p:cNvPr id="10" name="圆角矩形 9"/>
            <p:cNvSpPr/>
            <p:nvPr/>
          </p:nvSpPr>
          <p:spPr>
            <a:xfrm>
              <a:off x="471000" y="1094414"/>
              <a:ext cx="11250000" cy="1337077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14" name="Picture 2" descr="X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976" y="982123"/>
            <a:ext cx="2776806" cy="208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13736"/>
              </p:ext>
            </p:extLst>
          </p:nvPr>
        </p:nvGraphicFramePr>
        <p:xfrm>
          <a:off x="2614166" y="1184329"/>
          <a:ext cx="13208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21" name="文档" r:id="rId5" imgW="1321231" imgH="1115977" progId="Word.Document.12">
                  <p:embed/>
                </p:oleObj>
              </mc:Choice>
              <mc:Fallback>
                <p:oleObj name="文档" r:id="rId5" imgW="1321231" imgH="1115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4166" y="1184329"/>
                        <a:ext cx="1320800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09576"/>
              </p:ext>
            </p:extLst>
          </p:nvPr>
        </p:nvGraphicFramePr>
        <p:xfrm>
          <a:off x="762000" y="3910211"/>
          <a:ext cx="101631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22" name="文档" r:id="rId7" imgW="10598112" imgH="1306183" progId="Word.Document.12">
                  <p:embed/>
                </p:oleObj>
              </mc:Choice>
              <mc:Fallback>
                <p:oleObj name="文档" r:id="rId7" imgW="10598112" imgH="13061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3910211"/>
                        <a:ext cx="10163175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8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28066"/>
            <a:ext cx="11412000" cy="3249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潮州市高二期末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测量玻璃的折射率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实验中：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为了取得较好的实验效果，下列操作正确的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选择的入射角应尽量小些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大头针应竖直地插在纸面上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之间的距离尽量小些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023972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8111430" y="160090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0206" y="837506"/>
            <a:ext cx="11250000" cy="3816424"/>
            <a:chOff x="471000" y="934424"/>
            <a:chExt cx="11250000" cy="3816424"/>
          </a:xfrm>
        </p:grpSpPr>
        <p:sp>
          <p:nvSpPr>
            <p:cNvPr id="7" name="圆角矩形 6"/>
            <p:cNvSpPr/>
            <p:nvPr/>
          </p:nvSpPr>
          <p:spPr>
            <a:xfrm>
              <a:off x="471000" y="1094414"/>
              <a:ext cx="11250000" cy="3656434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32418" y="1178496"/>
            <a:ext cx="10925577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为了减小测量的误差，入射角应适当大些，故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为了准确确定入射光线和折射光线，大头针应竖直地插在纸面上，故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en-US" altLang="zh-CN" sz="2800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为了准确确定入射光线和折射光线，减小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入射角与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折射角测量的误差，大头针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及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之间的距离尽量大些，故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27628"/>
            <a:ext cx="8586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小红同学在测量入射角和折射角时，由于没有量角器，在完成了光路图以后，她以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点为圆心，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为半径画圆，交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延长线于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点作垂直法线的直线分别交法线于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点，如图甲所示，她测得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6.4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，则可求出玻璃的折射率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3122" name="Picture 2" descr="X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82" y="1197108"/>
            <a:ext cx="2335784" cy="27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38622" y="4149436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1.6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0206" y="693490"/>
            <a:ext cx="11250000" cy="4392488"/>
            <a:chOff x="471000" y="934424"/>
            <a:chExt cx="11250000" cy="4392488"/>
          </a:xfrm>
        </p:grpSpPr>
        <p:sp>
          <p:nvSpPr>
            <p:cNvPr id="7" name="圆角矩形 6"/>
            <p:cNvSpPr/>
            <p:nvPr/>
          </p:nvSpPr>
          <p:spPr>
            <a:xfrm>
              <a:off x="471000" y="1094414"/>
              <a:ext cx="11250000" cy="4232498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32419" y="981522"/>
            <a:ext cx="77670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题图甲中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所确定的为入射光线，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为折射光线，设圆的半径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，光线在玻璃砖上表面的入射角为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，折射角为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，则由几何关系有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=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Picture 2" descr="X3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1197546"/>
            <a:ext cx="2335784" cy="27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821314"/>
              </p:ext>
            </p:extLst>
          </p:nvPr>
        </p:nvGraphicFramePr>
        <p:xfrm>
          <a:off x="704131" y="3025354"/>
          <a:ext cx="46069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4" name="文档" r:id="rId5" imgW="4606492" imgH="1062612" progId="Word.Document.12">
                  <p:embed/>
                </p:oleObj>
              </mc:Choice>
              <mc:Fallback>
                <p:oleObj name="文档" r:id="rId5" imgW="4606492" imgH="1062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131" y="3025354"/>
                        <a:ext cx="4606925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791228"/>
              </p:ext>
            </p:extLst>
          </p:nvPr>
        </p:nvGraphicFramePr>
        <p:xfrm>
          <a:off x="704850" y="4028703"/>
          <a:ext cx="84772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5" name="文档" r:id="rId7" imgW="8481242" imgH="1067926" progId="Word.Document.12">
                  <p:embed/>
                </p:oleObj>
              </mc:Choice>
              <mc:Fallback>
                <p:oleObj name="文档" r:id="rId7" imgW="8481242" imgH="10679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4850" y="4028703"/>
                        <a:ext cx="84772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7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968162"/>
            <a:ext cx="8082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小明在画界面时，不小心将两界面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间距画得比玻璃砖的宽度稍大些，如图乙所示，则他测得的折射率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偏大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1097" y="23652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偏小</a:t>
            </a:r>
          </a:p>
        </p:txBody>
      </p:sp>
      <p:pic>
        <p:nvPicPr>
          <p:cNvPr id="135170" name="Picture 2" descr="X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1122056"/>
            <a:ext cx="2816417" cy="187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2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0206" y="477466"/>
            <a:ext cx="11250000" cy="5400600"/>
            <a:chOff x="471000" y="934424"/>
            <a:chExt cx="11250000" cy="5400600"/>
          </a:xfrm>
        </p:grpSpPr>
        <p:sp>
          <p:nvSpPr>
            <p:cNvPr id="7" name="圆角矩形 6"/>
            <p:cNvSpPr/>
            <p:nvPr/>
          </p:nvSpPr>
          <p:spPr>
            <a:xfrm>
              <a:off x="471000" y="1094414"/>
              <a:ext cx="11250000" cy="5240610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32419" y="765498"/>
            <a:ext cx="78390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光路图如图所示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实线折射光线是实际光线，实际折射角是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，虚线光线是边界间距过大的理论折射光线，对应的折射角为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，由几何关系可知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486056"/>
              </p:ext>
            </p:extLst>
          </p:nvPr>
        </p:nvGraphicFramePr>
        <p:xfrm>
          <a:off x="704850" y="3348261"/>
          <a:ext cx="8477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67" name="文档" r:id="rId4" imgW="8481242" imgH="1069728" progId="Word.Document.12">
                  <p:embed/>
                </p:oleObj>
              </mc:Choice>
              <mc:Fallback>
                <p:oleObj name="文档" r:id="rId4" imgW="8481242" imgH="10697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850" y="3348261"/>
                        <a:ext cx="84772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202" name="Picture 10" descr="X3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403" y="1074804"/>
            <a:ext cx="2560379" cy="170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334231"/>
              </p:ext>
            </p:extLst>
          </p:nvPr>
        </p:nvGraphicFramePr>
        <p:xfrm>
          <a:off x="704850" y="4251573"/>
          <a:ext cx="84772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68" name="文档" r:id="rId7" imgW="8481242" imgH="1114780" progId="Word.Document.12">
                  <p:embed/>
                </p:oleObj>
              </mc:Choice>
              <mc:Fallback>
                <p:oleObj name="文档" r:id="rId7" imgW="8481242" imgH="11147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4850" y="4251573"/>
                        <a:ext cx="84772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632418" y="5033020"/>
            <a:ext cx="1093539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，即折射率的测量值偏小。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89600" cy="179876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0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1" name="矩形 10"/>
          <p:cNvSpPr/>
          <p:nvPr/>
        </p:nvSpPr>
        <p:spPr>
          <a:xfrm>
            <a:off x="2854960" y="1924189"/>
            <a:ext cx="7616825" cy="33873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结合折射率的定义，知道测量玻璃折射率的原理。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能通过实验原理，设计合理的实验方案，会确定入射光线、折射光线、入射角和折射角，会利用不同的方法计算折射率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重难点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会分析实验误差产生的原因并给出减小误差的方法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难点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7426"/>
            <a:ext cx="11412000" cy="36244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杭州市高二期中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用圆弧状玻璃砖做测量玻璃折射率的实验时，先在白纸上放好圆弧状玻璃砖，在玻璃砖的一侧竖直插上两枚大头针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，然后在玻璃砖的另一侧观察，调整视线使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的像挡住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的像，接着在眼睛所在的一侧插两枚大头针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挡住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挡住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以及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的像，在纸上标出大头针位置和圆弧状玻璃砖轮廓，如图甲所示，其中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为两圆弧圆心，图中已画出经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的入射光线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6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313332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7218" name="Picture 2" descr="X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33" y="3659634"/>
            <a:ext cx="5104421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89206" y="3699115"/>
            <a:ext cx="621005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为了测出玻璃的折射率，需要测量入射角</a:t>
            </a:r>
            <a:r>
              <a:rPr lang="en-US" altLang="zh-CN" sz="26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和折射角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，请在图中补画出所需的光路并在</a:t>
            </a:r>
            <a:r>
              <a:rPr lang="en-US" altLang="zh-CN" sz="26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分界面上标出这两个角；</a:t>
            </a:r>
            <a:endParaRPr lang="zh-CN" altLang="zh-CN" sz="26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206" y="5570984"/>
            <a:ext cx="6210056" cy="6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见解析图</a:t>
            </a:r>
            <a:endParaRPr lang="zh-CN" altLang="zh-CN" sz="260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0206" y="837506"/>
            <a:ext cx="11250000" cy="4248472"/>
            <a:chOff x="471000" y="934424"/>
            <a:chExt cx="11250000" cy="4248472"/>
          </a:xfrm>
        </p:grpSpPr>
        <p:sp>
          <p:nvSpPr>
            <p:cNvPr id="7" name="圆角矩形 6"/>
            <p:cNvSpPr/>
            <p:nvPr/>
          </p:nvSpPr>
          <p:spPr>
            <a:xfrm>
              <a:off x="471000" y="1094414"/>
              <a:ext cx="11250000" cy="4088482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99517" y="1125538"/>
            <a:ext cx="10791379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连接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交于一点，此交点即为光线从玻璃砖中射出的位置，由于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的连线与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的交点即为光线进入玻璃砖的位置，连接两交点即可作出玻璃砖中的光路，如图所示。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8244" name="Picture 4" descr="X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50" y="3157385"/>
            <a:ext cx="3593513" cy="17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X38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0"/>
          <a:stretch/>
        </p:blipFill>
        <p:spPr bwMode="auto">
          <a:xfrm>
            <a:off x="9839622" y="870033"/>
            <a:ext cx="208823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89206" y="693490"/>
            <a:ext cx="9234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多次改变入射角，测得几组入射角和折射角，根据测得的入射角和折射角的正弦值，画出了如图乙所示的图像，由图像可知该玻璃的折射率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3593" y="211448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1.5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0206" y="2997746"/>
            <a:ext cx="11250000" cy="2016224"/>
            <a:chOff x="471000" y="934424"/>
            <a:chExt cx="11250000" cy="2016224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1856234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679883"/>
              </p:ext>
            </p:extLst>
          </p:nvPr>
        </p:nvGraphicFramePr>
        <p:xfrm>
          <a:off x="727075" y="3373241"/>
          <a:ext cx="10736262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0" name="文档" r:id="rId5" imgW="10736409" imgH="1835270" progId="Word.Document.12">
                  <p:embed/>
                </p:oleObj>
              </mc:Choice>
              <mc:Fallback>
                <p:oleObj name="文档" r:id="rId5" imgW="10736409" imgH="1835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075" y="3373241"/>
                        <a:ext cx="10736262" cy="183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7426"/>
            <a:ext cx="7607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某同学测量玻璃砖的折射率，准备了下列器材：激光笔、直尺、刻度尺、一面镀有反射膜的平行玻璃砖。如图所示，直尺与玻璃砖平行放置，激光笔发出的一束激光从直尺上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射向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313332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89206" y="2703671"/>
            <a:ext cx="1141200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玻璃砖表面，在直尺上观察到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两个光点，读出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间的距离为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20.00 cm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间的距离为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6.00 cm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，测得图中直尺到玻璃砖上表面的距离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10.00 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，玻璃砖厚度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4.00 cm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。玻璃砖的折射率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，光在玻璃砖中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的传播速度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光在真空中的传播速度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，结果均保留两位有效数字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9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0290" name="Picture 2" descr="X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03" y="358404"/>
            <a:ext cx="3858943" cy="19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468398" y="413071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1.2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09897" y="4634880"/>
            <a:ext cx="1471878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2.5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70206" y="323925"/>
            <a:ext cx="11250000" cy="5832648"/>
            <a:chOff x="471000" y="934424"/>
            <a:chExt cx="11250000" cy="5832648"/>
          </a:xfrm>
        </p:grpSpPr>
        <p:sp>
          <p:nvSpPr>
            <p:cNvPr id="12" name="圆角矩形 11"/>
            <p:cNvSpPr/>
            <p:nvPr/>
          </p:nvSpPr>
          <p:spPr>
            <a:xfrm>
              <a:off x="471000" y="1094414"/>
              <a:ext cx="11250000" cy="5672658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99517" y="611957"/>
            <a:ext cx="10791379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作出光路图如图所示，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1314" name="Picture 2" descr="X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35" y="1332037"/>
            <a:ext cx="3858943" cy="204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32111"/>
              </p:ext>
            </p:extLst>
          </p:nvPr>
        </p:nvGraphicFramePr>
        <p:xfrm>
          <a:off x="723900" y="3420269"/>
          <a:ext cx="10725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23" name="文档" r:id="rId5" imgW="10736409" imgH="1832394" progId="Word.Document.12">
                  <p:embed/>
                </p:oleObj>
              </mc:Choice>
              <mc:Fallback>
                <p:oleObj name="文档" r:id="rId5" imgW="10736409" imgH="1832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900" y="3420269"/>
                        <a:ext cx="1072515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82931"/>
              </p:ext>
            </p:extLst>
          </p:nvPr>
        </p:nvGraphicFramePr>
        <p:xfrm>
          <a:off x="723900" y="5133206"/>
          <a:ext cx="107251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24" name="文档" r:id="rId7" imgW="10736409" imgH="1103103" progId="Word.Document.12">
                  <p:embed/>
                </p:oleObj>
              </mc:Choice>
              <mc:Fallback>
                <p:oleObj name="文档" r:id="rId7" imgW="10736409" imgH="1103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900" y="5133206"/>
                        <a:ext cx="107251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2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3" b="24569"/>
          <a:stretch/>
        </p:blipFill>
        <p:spPr>
          <a:xfrm>
            <a:off x="406" y="1664266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406" y="2906713"/>
            <a:ext cx="12189600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2944" y="3045460"/>
            <a:ext cx="3744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课时对点</a:t>
            </a:r>
            <a:r>
              <a:rPr lang="zh-CN" altLang="zh-CN" sz="4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练</a:t>
            </a:r>
            <a:endParaRPr lang="zh-CN" altLang="zh-CN" sz="4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9206" y="4402687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在这四个图中，肯定把针插错了的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9206" y="484234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用插针法测定透明玻璃的折射率时，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为半圆形玻璃砖截面的圆心，使入射光跟玻璃的平面垂直，在如图所示的四个图中，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是学生实验插针的结果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08150" y="4527539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AC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3121" y="2574616"/>
            <a:ext cx="10584171" cy="1728701"/>
            <a:chOff x="180719" y="2444295"/>
            <a:chExt cx="10584171" cy="1728701"/>
          </a:xfrm>
        </p:grpSpPr>
        <p:pic>
          <p:nvPicPr>
            <p:cNvPr id="2" name="Picture 2" descr="X4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19" y="2444295"/>
              <a:ext cx="4804962" cy="172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X4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928" y="2539582"/>
              <a:ext cx="4804962" cy="163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9563" y="928564"/>
            <a:ext cx="10871287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如图所示，将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看作入射光线，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看作出射光线。由题图知，入射光线与界面垂直，进入玻璃砖后，在玻璃砖内传播方向不变。由作出的光路图可知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71041" y="621482"/>
            <a:ext cx="11248331" cy="4464495"/>
            <a:chOff x="471835" y="934424"/>
            <a:chExt cx="11248331" cy="4464495"/>
          </a:xfrm>
        </p:grpSpPr>
        <p:sp>
          <p:nvSpPr>
            <p:cNvPr id="44" name="圆角矩形 43"/>
            <p:cNvSpPr/>
            <p:nvPr/>
          </p:nvSpPr>
          <p:spPr>
            <a:xfrm>
              <a:off x="471835" y="1094414"/>
              <a:ext cx="11248331" cy="4304505"/>
            </a:xfrm>
            <a:prstGeom prst="roundRect">
              <a:avLst>
                <a:gd name="adj" fmla="val 26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59651" y="3061110"/>
            <a:ext cx="10471111" cy="1745988"/>
            <a:chOff x="1043584" y="3061110"/>
            <a:chExt cx="10471111" cy="1745988"/>
          </a:xfrm>
        </p:grpSpPr>
        <p:pic>
          <p:nvPicPr>
            <p:cNvPr id="2" name="Picture 2" descr="X4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584" y="3061110"/>
              <a:ext cx="4853012" cy="174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X4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683" y="3157350"/>
              <a:ext cx="4853012" cy="164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53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03518" y="257928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2447835"/>
            <a:ext cx="11412000" cy="249296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在这四个图中，可比较准确地测出玻璃折射率的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。在该图中画出光路图，并标出需要测量的折射角和入射角。计算玻璃折射率的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公式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206" y="4822795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见解析图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612771"/>
              </p:ext>
            </p:extLst>
          </p:nvPr>
        </p:nvGraphicFramePr>
        <p:xfrm>
          <a:off x="1054745" y="3801468"/>
          <a:ext cx="20161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0" name="文档" r:id="rId9" imgW="2016218" imgH="1090737" progId="Word.Document.12">
                  <p:embed/>
                </p:oleObj>
              </mc:Choice>
              <mc:Fallback>
                <p:oleObj name="文档" r:id="rId9" imgW="2016218" imgH="1090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54745" y="3801468"/>
                        <a:ext cx="2016125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803121" y="405458"/>
            <a:ext cx="10584171" cy="1728701"/>
            <a:chOff x="180719" y="2444295"/>
            <a:chExt cx="10584171" cy="1728701"/>
          </a:xfrm>
        </p:grpSpPr>
        <p:pic>
          <p:nvPicPr>
            <p:cNvPr id="19" name="Picture 2" descr="X4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19" y="2444295"/>
              <a:ext cx="4804962" cy="172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 descr="X4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928" y="2539582"/>
              <a:ext cx="4804962" cy="163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08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71041" y="621482"/>
            <a:ext cx="11248331" cy="4176465"/>
            <a:chOff x="471835" y="934424"/>
            <a:chExt cx="11248331" cy="4176465"/>
          </a:xfrm>
        </p:grpSpPr>
        <p:sp>
          <p:nvSpPr>
            <p:cNvPr id="44" name="圆角矩形 43"/>
            <p:cNvSpPr/>
            <p:nvPr/>
          </p:nvSpPr>
          <p:spPr>
            <a:xfrm>
              <a:off x="471835" y="1094415"/>
              <a:ext cx="11248331" cy="4016474"/>
            </a:xfrm>
            <a:prstGeom prst="roundRect">
              <a:avLst>
                <a:gd name="adj" fmla="val 26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64706"/>
              </p:ext>
            </p:extLst>
          </p:nvPr>
        </p:nvGraphicFramePr>
        <p:xfrm>
          <a:off x="799306" y="3114675"/>
          <a:ext cx="105918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1" name="文档" r:id="rId10" imgW="10736409" imgH="1819455" progId="Word.Document.12">
                  <p:embed/>
                </p:oleObj>
              </mc:Choice>
              <mc:Fallback>
                <p:oleObj name="文档" r:id="rId10" imgW="10736409" imgH="18194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9306" y="3114675"/>
                        <a:ext cx="105918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803121" y="1125538"/>
            <a:ext cx="10584171" cy="1728701"/>
            <a:chOff x="180719" y="2444295"/>
            <a:chExt cx="10584171" cy="1728701"/>
          </a:xfrm>
        </p:grpSpPr>
        <p:pic>
          <p:nvPicPr>
            <p:cNvPr id="18" name="Picture 2" descr="X4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19" y="2444295"/>
              <a:ext cx="4804962" cy="172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X4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928" y="2539582"/>
              <a:ext cx="4804962" cy="163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9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561" y="621482"/>
            <a:ext cx="11311291" cy="47628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一、实验思路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实验原理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根据折射定律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，通过测量光从空气进入玻璃发生折射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过程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的入射角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与折射角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，两角的正弦值之比即为该种玻璃的折射率。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物理量的测量：入射角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和折射角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二、实验器材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玻璃砖、白纸、木板、大头针四枚、图钉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枚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、量角器、直尺、铅笔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390373"/>
              </p:ext>
            </p:extLst>
          </p:nvPr>
        </p:nvGraphicFramePr>
        <p:xfrm>
          <a:off x="3205361" y="1848421"/>
          <a:ext cx="13303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3" name="文档" r:id="rId3" imgW="1330588" imgH="1068381" progId="Word.Document.12">
                  <p:embed/>
                </p:oleObj>
              </mc:Choice>
              <mc:Fallback>
                <p:oleObj name="文档" r:id="rId3" imgW="1330588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5361" y="1848421"/>
                        <a:ext cx="1330325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24529"/>
            <a:ext cx="11412000" cy="348400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如图所示，某同学为了测量截面为正三角形的三棱镜玻璃折射率，先在白纸上放好三棱镜，在棱镜的左侧插上两枚大头针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，然后在棱镜的右侧观察到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像和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像，当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的像恰好被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的像挡住时，插上大头针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挡住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挡住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的像，在纸上标出的大头针位置和三棱镜轮廓如图所示。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画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出对应的光路图；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3592664"/>
            <a:ext cx="11412000" cy="65438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解析图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9206" y="4293890"/>
            <a:ext cx="11412000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为了测出三棱镜玻璃材料的折射率，若以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作为分界面，需要测量的量是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，在图上标出它们；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7313" y="4962851"/>
            <a:ext cx="14590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入射角</a:t>
            </a:r>
            <a:r>
              <a:rPr lang="en-US" altLang="zh-CN" sz="26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θ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1363" y="4966696"/>
            <a:ext cx="14590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折射角</a:t>
            </a:r>
            <a:r>
              <a:rPr lang="en-US" altLang="zh-CN" sz="26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θ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9206" y="5518824"/>
            <a:ext cx="11412000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</a:t>
            </a:r>
            <a:r>
              <a:rPr lang="zh-CN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解析图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Picture 2" descr="Z4-36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2" y="2540679"/>
            <a:ext cx="3161649" cy="18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621482"/>
            <a:ext cx="11248331" cy="4176465"/>
            <a:chOff x="471835" y="934424"/>
            <a:chExt cx="11248331" cy="4176465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5"/>
              <a:ext cx="11248331" cy="4016474"/>
            </a:xfrm>
            <a:prstGeom prst="roundRect">
              <a:avLst>
                <a:gd name="adj" fmla="val 26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462332"/>
              </p:ext>
            </p:extLst>
          </p:nvPr>
        </p:nvGraphicFramePr>
        <p:xfrm>
          <a:off x="732631" y="909514"/>
          <a:ext cx="10725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6" name="文档" r:id="rId10" imgW="10736409" imgH="1819455" progId="Word.Document.12">
                  <p:embed/>
                </p:oleObj>
              </mc:Choice>
              <mc:Fallback>
                <p:oleObj name="文档" r:id="rId10" imgW="10736409" imgH="18194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2631" y="909514"/>
                        <a:ext cx="1072515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624" name="Picture 120" descr="Z4-3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7" y="2349674"/>
            <a:ext cx="4566758" cy="218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837506"/>
            <a:ext cx="11412000" cy="18466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三棱镜玻璃材料折射率的计算公式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endParaRPr lang="en-US" altLang="zh-CN" sz="2800" i="1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963779"/>
              </p:ext>
            </p:extLst>
          </p:nvPr>
        </p:nvGraphicFramePr>
        <p:xfrm>
          <a:off x="1136081" y="1574275"/>
          <a:ext cx="14922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3" name="文档" r:id="rId9" imgW="1492548" imgH="1100472" progId="Word.Document.12">
                  <p:embed/>
                </p:oleObj>
              </mc:Choice>
              <mc:Fallback>
                <p:oleObj name="文档" r:id="rId9" imgW="1492548" imgH="11004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6081" y="1574275"/>
                        <a:ext cx="1492250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471041" y="2959248"/>
            <a:ext cx="11248331" cy="1440161"/>
            <a:chOff x="471835" y="934424"/>
            <a:chExt cx="11248331" cy="1440161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5"/>
              <a:ext cx="11248331" cy="1280170"/>
            </a:xfrm>
            <a:prstGeom prst="roundRect">
              <a:avLst>
                <a:gd name="adj" fmla="val 26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11440"/>
              </p:ext>
            </p:extLst>
          </p:nvPr>
        </p:nvGraphicFramePr>
        <p:xfrm>
          <a:off x="733425" y="3319289"/>
          <a:ext cx="107251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4" name="文档" r:id="rId12" imgW="10736409" imgH="1185413" progId="Word.Document.12">
                  <p:embed/>
                </p:oleObj>
              </mc:Choice>
              <mc:Fallback>
                <p:oleObj name="文档" r:id="rId12" imgW="10736409" imgH="11854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3425" y="3319289"/>
                        <a:ext cx="107251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20" descr="Z4-3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18" y="725581"/>
            <a:ext cx="4432450" cy="211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6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-2207"/>
            <a:ext cx="11412000" cy="60920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绵阳市高二期中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某学校开展研究性学习，某研究小组的同学根据所学的光学知识，设计了一个测量液体折射率的仪器，如图所示。在一个圆盘上，过圆心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作两条互相垂直的直径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，在半径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上垂直盘面插下两枚大头针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，并保持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位置不变，每次测量时让圆盘的下半部分竖直进入液体中，而且总使得液面与直径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相平，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作为界面的法线，而后在图中右上方区域观察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的像，并在圆周上插上大头针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正好挡住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同学们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计算，预先在圆周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部分刻好了折射率的值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只要根据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所插的位置，就可直接读出液体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折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率的值，则：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" name="Picture 2" descr="X4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07" y="3731168"/>
            <a:ext cx="3024245" cy="26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661427"/>
            <a:ext cx="8154272" cy="249296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处所对应的折射率的值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；光在该液体中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真空中光速为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3213770"/>
            <a:ext cx="11248331" cy="2520280"/>
            <a:chOff x="471835" y="934424"/>
            <a:chExt cx="11248331" cy="2520280"/>
          </a:xfrm>
        </p:grpSpPr>
        <p:sp>
          <p:nvSpPr>
            <p:cNvPr id="13" name="圆角矩形 12"/>
            <p:cNvSpPr/>
            <p:nvPr/>
          </p:nvSpPr>
          <p:spPr>
            <a:xfrm>
              <a:off x="471835" y="1094414"/>
              <a:ext cx="11248331" cy="2360290"/>
            </a:xfrm>
            <a:prstGeom prst="roundRect">
              <a:avLst>
                <a:gd name="adj" fmla="val 50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701107"/>
              </p:ext>
            </p:extLst>
          </p:nvPr>
        </p:nvGraphicFramePr>
        <p:xfrm>
          <a:off x="4572878" y="1341728"/>
          <a:ext cx="11779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9" name="文档" r:id="rId10" imgW="1178346" imgH="736292" progId="Word.Document.12">
                  <p:embed/>
                </p:oleObj>
              </mc:Choice>
              <mc:Fallback>
                <p:oleObj name="文档" r:id="rId10" imgW="1178346" imgH="7362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878" y="1341728"/>
                        <a:ext cx="1177925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634763"/>
              </p:ext>
            </p:extLst>
          </p:nvPr>
        </p:nvGraphicFramePr>
        <p:xfrm>
          <a:off x="1012239" y="2033580"/>
          <a:ext cx="11715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0" name="文档" r:id="rId12" imgW="1178346" imgH="995185" progId="Word.Document.12">
                  <p:embed/>
                </p:oleObj>
              </mc:Choice>
              <mc:Fallback>
                <p:oleObj name="文档" r:id="rId12" imgW="1178346" imgH="9951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2239" y="2033580"/>
                        <a:ext cx="11715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896250"/>
              </p:ext>
            </p:extLst>
          </p:nvPr>
        </p:nvGraphicFramePr>
        <p:xfrm>
          <a:off x="733425" y="3742184"/>
          <a:ext cx="107251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1" name="文档" r:id="rId14" imgW="10736409" imgH="1854320" progId="Word.Document.12">
                  <p:embed/>
                </p:oleObj>
              </mc:Choice>
              <mc:Fallback>
                <p:oleObj name="文档" r:id="rId14" imgW="10736409" imgH="1854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3425" y="3742184"/>
                        <a:ext cx="10725150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" descr="X4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143" y="601535"/>
            <a:ext cx="2906240" cy="256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296145"/>
            <a:ext cx="8154272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两位置中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所对应的折射率的值大。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3213770"/>
            <a:ext cx="11248331" cy="1224136"/>
            <a:chOff x="471835" y="934424"/>
            <a:chExt cx="11248331" cy="1224136"/>
          </a:xfrm>
        </p:grpSpPr>
        <p:sp>
          <p:nvSpPr>
            <p:cNvPr id="13" name="圆角矩形 12"/>
            <p:cNvSpPr/>
            <p:nvPr/>
          </p:nvSpPr>
          <p:spPr>
            <a:xfrm>
              <a:off x="471835" y="1094414"/>
              <a:ext cx="11248331" cy="1064146"/>
            </a:xfrm>
            <a:prstGeom prst="roundRect">
              <a:avLst>
                <a:gd name="adj" fmla="val 50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284846" y="1236733"/>
            <a:ext cx="524503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5206" y="3565036"/>
            <a:ext cx="10980000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处对应的折射角较大，根据折射定律，可知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处对应的折射率较大。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" name="Picture 2" descr="X4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143" y="601535"/>
            <a:ext cx="2906240" cy="256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6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308824"/>
            <a:ext cx="7605941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重庆市渝中区巴蜀中学高二期末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如图所示，在插针法测量玻璃折射率的实验中，两位同学先把方格纸固定在木板上。在方格纸上画出一条直线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作为界面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，过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画出界面的法线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，并画一条线段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3530134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为入射光线。再把玻璃砖放到方格纸上，使其上边界与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重合，画出玻璃砖的下界面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的位置。在直线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上插两枚大头针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，再在玻璃砖的另一侧插上大头针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。确定光路后利用折射定律计算折射率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Picture 2" descr="X4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462193"/>
            <a:ext cx="3447975" cy="30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796875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关于本实验，下列说法正确的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实验时入射角越大越好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插大头针时应使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的间距稍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一些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，可以减小误差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插大头针时，大头针应垂直纸面插放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该实验只能测量两面平行的玻璃砖的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折射率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52925" y="921206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2" descr="X4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1064842"/>
            <a:ext cx="3447975" cy="30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1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333450"/>
            <a:ext cx="11248331" cy="5549840"/>
            <a:chOff x="471835" y="934424"/>
            <a:chExt cx="11248331" cy="5549840"/>
          </a:xfrm>
        </p:grpSpPr>
        <p:sp>
          <p:nvSpPr>
            <p:cNvPr id="13" name="圆角矩形 12"/>
            <p:cNvSpPr/>
            <p:nvPr/>
          </p:nvSpPr>
          <p:spPr>
            <a:xfrm>
              <a:off x="471835" y="1094414"/>
              <a:ext cx="11248331" cy="5389850"/>
            </a:xfrm>
            <a:prstGeom prst="roundRect">
              <a:avLst>
                <a:gd name="adj" fmla="val 26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05206" y="621482"/>
            <a:ext cx="7146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实验时入射角应适当大些可以减小误差，但不是越大越好，故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为了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减小误差，插大头针时应使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的间距适当大一些，故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为了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便于观察，插大头针时，大头针应垂直纸面插放，故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5206" y="4437906"/>
            <a:ext cx="1096260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该实验原理不仅能测量两面平行的玻璃砖的折射率，也可以测两面不平行的，故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" name="Picture 2" descr="X4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39" y="765498"/>
            <a:ext cx="3447975" cy="30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1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1384265"/>
            <a:ext cx="6858128" cy="249296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利用上述方格纸上的实验记录，计算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玻璃砖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的折射率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可以用分数或根号表示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4273"/>
              </p:ext>
            </p:extLst>
          </p:nvPr>
        </p:nvGraphicFramePr>
        <p:xfrm>
          <a:off x="3645520" y="2125926"/>
          <a:ext cx="122555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7" name="文档" r:id="rId9" imgW="1225854" imgH="1195664" progId="Word.Document.12">
                  <p:embed/>
                </p:oleObj>
              </mc:Choice>
              <mc:Fallback>
                <p:oleObj name="文档" r:id="rId9" imgW="1225854" imgH="1195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45520" y="2125926"/>
                        <a:ext cx="1225550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X4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1352874"/>
            <a:ext cx="3447975" cy="30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5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561" y="261442"/>
            <a:ext cx="8103917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三、实验步骤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把白纸用图钉钉在木板上。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用直尺画一条平行于玻璃砖一个面的一条直线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作为界面，过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作垂直于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作为法线，过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点画一条入射光线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，使入射角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适当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些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，如图所示。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8847" name="Picture 239" descr="X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1747719"/>
            <a:ext cx="2816417" cy="17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39561" y="4159399"/>
            <a:ext cx="11311291" cy="19878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线上竖直地插两枚大头针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，在白纸上放上被测玻璃砖，使玻璃砖的一个面与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重合。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沿玻璃砖的另一侧面用直尺画一条直线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0197" y="358333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616258"/>
            <a:ext cx="11248331" cy="3893656"/>
            <a:chOff x="471835" y="934424"/>
            <a:chExt cx="11248331" cy="3893656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4"/>
              <a:ext cx="11248331" cy="3733666"/>
            </a:xfrm>
            <a:prstGeom prst="roundRect">
              <a:avLst>
                <a:gd name="adj" fmla="val 26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05206" y="837506"/>
            <a:ext cx="7146184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光路图如图甲所示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462577"/>
              </p:ext>
            </p:extLst>
          </p:nvPr>
        </p:nvGraphicFramePr>
        <p:xfrm>
          <a:off x="690563" y="1629594"/>
          <a:ext cx="10729912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02" name="文档" r:id="rId10" imgW="10736409" imgH="2571391" progId="Word.Document.12">
                  <p:embed/>
                </p:oleObj>
              </mc:Choice>
              <mc:Fallback>
                <p:oleObj name="文档" r:id="rId10" imgW="10736409" imgH="2571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0563" y="1629594"/>
                        <a:ext cx="10729912" cy="257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500" name="Picture 644" descr="X4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649" y="988630"/>
            <a:ext cx="3404435" cy="332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4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008113"/>
            <a:ext cx="7218168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某同学在画好玻璃砖的上下边界之后，插针之前，不小心碰到了玻璃砖，使其向上平移了一小段距离，该同学并没有发现，则该同学测出的折射率与真实值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偏大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91150" y="2906688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不变</a:t>
            </a:r>
          </a:p>
        </p:txBody>
      </p:sp>
      <p:pic>
        <p:nvPicPr>
          <p:cNvPr id="12" name="Picture 2" descr="X4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1197546"/>
            <a:ext cx="3447975" cy="30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9563" y="1142956"/>
            <a:ext cx="73798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如图乙所示，实线表示将玻璃砖向上平移后实际的光路图，而虚线是未将玻璃砖向上平移时作图时所采用的光路图，通过比较发现，入射角和折射角没有变化，则由折射定律知，测得的折射率将不变。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837506"/>
            <a:ext cx="11248331" cy="3816424"/>
            <a:chOff x="471835" y="934424"/>
            <a:chExt cx="11248331" cy="3816424"/>
          </a:xfrm>
        </p:grpSpPr>
        <p:sp>
          <p:nvSpPr>
            <p:cNvPr id="13" name="圆角矩形 12"/>
            <p:cNvSpPr/>
            <p:nvPr/>
          </p:nvSpPr>
          <p:spPr>
            <a:xfrm>
              <a:off x="471835" y="1094414"/>
              <a:ext cx="11248331" cy="365643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" name="Picture 2" descr="X4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1323591"/>
            <a:ext cx="2864627" cy="306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5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590645"/>
            <a:ext cx="1141200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孝感市高二联考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在做测量介质折射率的分组实验时，其中有两个实验小组用不同的介质做实验的情况如下：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" name="Picture 2" descr="X5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86" y="2174821"/>
            <a:ext cx="5102040" cy="26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117426"/>
            <a:ext cx="8658328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甲组同学在测玻璃的折射率实验时，用他们测得的多组入射角</a:t>
            </a:r>
            <a:r>
              <a:rPr lang="en-US" altLang="zh-CN" sz="2800" i="1" kern="100" spc="1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与折射角</a:t>
            </a:r>
            <a:r>
              <a:rPr lang="en-US" altLang="zh-CN" sz="2800" i="1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作出的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图像如图甲所示，则该玻璃的折射率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结果保留两位有效数字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；光线是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从空气射入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玻璃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从玻璃射入空气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9611" y="152978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1.5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16358" y="217633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3492277"/>
            <a:ext cx="11248331" cy="2592288"/>
            <a:chOff x="471835" y="934424"/>
            <a:chExt cx="11248331" cy="2592288"/>
          </a:xfrm>
        </p:grpSpPr>
        <p:sp>
          <p:nvSpPr>
            <p:cNvPr id="14" name="圆角矩形 13"/>
            <p:cNvSpPr/>
            <p:nvPr/>
          </p:nvSpPr>
          <p:spPr>
            <a:xfrm>
              <a:off x="471835" y="1094414"/>
              <a:ext cx="11248331" cy="2432298"/>
            </a:xfrm>
            <a:prstGeom prst="roundRect">
              <a:avLst>
                <a:gd name="adj" fmla="val 50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86156" y="4623747"/>
            <a:ext cx="10980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由题图甲可知，入射角大于折射角，则光线是从空气射入玻璃的，故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406485"/>
              </p:ext>
            </p:extLst>
          </p:nvPr>
        </p:nvGraphicFramePr>
        <p:xfrm>
          <a:off x="695325" y="3769514"/>
          <a:ext cx="107251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6" name="文档" r:id="rId10" imgW="10736409" imgH="1126825" progId="Word.Document.12">
                  <p:embed/>
                </p:oleObj>
              </mc:Choice>
              <mc:Fallback>
                <p:oleObj name="文档" r:id="rId10" imgW="10736409" imgH="11268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5325" y="3769514"/>
                        <a:ext cx="1072515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" descr="X53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4"/>
          <a:stretch/>
        </p:blipFill>
        <p:spPr bwMode="auto">
          <a:xfrm>
            <a:off x="9446712" y="333450"/>
            <a:ext cx="1973763" cy="26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7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7" y="724867"/>
            <a:ext cx="7578208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乙组同学先画出图乙所示的坐标系，再在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区域放入某透明介质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轴为界面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，并通过实验分别标记了折射光线、入射光线、反射光线通过的点，坐标分别为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(8 cm,3 cm)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cm)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(7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cm)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入射点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图中未标出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23198" y="4008546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(4 cm,0)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2" descr="X53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/>
          <a:stretch/>
        </p:blipFill>
        <p:spPr bwMode="auto">
          <a:xfrm>
            <a:off x="8348385" y="875973"/>
            <a:ext cx="3389048" cy="290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837506"/>
            <a:ext cx="11248331" cy="3240360"/>
            <a:chOff x="471835" y="934424"/>
            <a:chExt cx="11248331" cy="3240360"/>
          </a:xfrm>
        </p:grpSpPr>
        <p:sp>
          <p:nvSpPr>
            <p:cNvPr id="14" name="圆角矩形 13"/>
            <p:cNvSpPr/>
            <p:nvPr/>
          </p:nvSpPr>
          <p:spPr>
            <a:xfrm>
              <a:off x="471835" y="1094414"/>
              <a:ext cx="11248331" cy="3080370"/>
            </a:xfrm>
            <a:prstGeom prst="roundRect">
              <a:avLst>
                <a:gd name="adj" fmla="val 50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86156" y="1154113"/>
            <a:ext cx="74532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画出三条光线如图所示。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根据反射光线与入射光线的对称性可知，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入射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的横坐标为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入射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(4 cm,0)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127686"/>
              </p:ext>
            </p:extLst>
          </p:nvPr>
        </p:nvGraphicFramePr>
        <p:xfrm>
          <a:off x="3954750" y="2431405"/>
          <a:ext cx="20066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0" name="文档" r:id="rId10" imgW="2006860" imgH="1138333" progId="Word.Document.12">
                  <p:embed/>
                </p:oleObj>
              </mc:Choice>
              <mc:Fallback>
                <p:oleObj name="文档" r:id="rId10" imgW="2006860" imgH="1138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4750" y="2431405"/>
                        <a:ext cx="2006600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1848" name="Picture 56" descr="X5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765" y="1313803"/>
            <a:ext cx="3147041" cy="226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0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7" y="710559"/>
            <a:ext cx="7578208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通过图乙中数据可以求得该介质的折射率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结果保留两位小数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2598" y="147127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1.33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1041" y="2762061"/>
            <a:ext cx="11248331" cy="3132956"/>
            <a:chOff x="471835" y="934424"/>
            <a:chExt cx="11248331" cy="3132956"/>
          </a:xfrm>
        </p:grpSpPr>
        <p:sp>
          <p:nvSpPr>
            <p:cNvPr id="12" name="圆角矩形 11"/>
            <p:cNvSpPr/>
            <p:nvPr/>
          </p:nvSpPr>
          <p:spPr>
            <a:xfrm>
              <a:off x="471835" y="1094414"/>
              <a:ext cx="11248331" cy="2972966"/>
            </a:xfrm>
            <a:prstGeom prst="roundRect">
              <a:avLst>
                <a:gd name="adj" fmla="val 50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325873"/>
              </p:ext>
            </p:extLst>
          </p:nvPr>
        </p:nvGraphicFramePr>
        <p:xfrm>
          <a:off x="741363" y="3067513"/>
          <a:ext cx="10544175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6" name="文档" r:id="rId10" imgW="10688149" imgH="2036193" progId="Word.Document.12">
                  <p:embed/>
                </p:oleObj>
              </mc:Choice>
              <mc:Fallback>
                <p:oleObj name="文档" r:id="rId10" imgW="10688149" imgH="2036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1363" y="3067513"/>
                        <a:ext cx="10544175" cy="200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67345"/>
              </p:ext>
            </p:extLst>
          </p:nvPr>
        </p:nvGraphicFramePr>
        <p:xfrm>
          <a:off x="695325" y="4898859"/>
          <a:ext cx="107251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7" name="文档" r:id="rId12" imgW="10736409" imgH="1055658" progId="Word.Document.12">
                  <p:embed/>
                </p:oleObj>
              </mc:Choice>
              <mc:Fallback>
                <p:oleObj name="文档" r:id="rId12" imgW="10736409" imgH="10556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5325" y="4898859"/>
                        <a:ext cx="107251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" descr="X53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/>
          <a:stretch/>
        </p:blipFill>
        <p:spPr bwMode="auto">
          <a:xfrm>
            <a:off x="8327454" y="72156"/>
            <a:ext cx="3192636" cy="273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584771"/>
            <a:ext cx="11412000" cy="45732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广东卷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某同学用激光笔和透明长方体玻璃砖测量玻璃的折射率，实验过程如下：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将玻璃砖平放在水平桌面上的白纸上，用大头针在白纸上标记玻璃砖的边界。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激光笔发出的激光从玻璃砖上的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点水平入射，到达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面上的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点后反射到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点射出。用大头针在白纸上标记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点和激光笔出光孔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75627"/>
            <a:ext cx="8010256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移走玻璃砖，在白纸上描绘玻璃砖的边界和激光的光路，作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连线的延长线与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面的边界交于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用刻度尺测量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的示数如图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。测得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3.40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42003" y="328577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2.25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5077" y="4637372"/>
            <a:ext cx="1098025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刻度尺的最小分度为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，由图可知，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2.25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041" y="4276472"/>
            <a:ext cx="11248331" cy="1361617"/>
            <a:chOff x="471835" y="934424"/>
            <a:chExt cx="11248331" cy="1361617"/>
          </a:xfrm>
        </p:grpSpPr>
        <p:sp>
          <p:nvSpPr>
            <p:cNvPr id="18" name="圆角矩形 17"/>
            <p:cNvSpPr/>
            <p:nvPr/>
          </p:nvSpPr>
          <p:spPr>
            <a:xfrm>
              <a:off x="471835" y="1094414"/>
              <a:ext cx="11248331" cy="1201627"/>
            </a:xfrm>
            <a:prstGeom prst="roundRect">
              <a:avLst>
                <a:gd name="adj" fmla="val 472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73331" y="452030"/>
            <a:ext cx="3161649" cy="3841860"/>
            <a:chOff x="8543478" y="372143"/>
            <a:chExt cx="3161649" cy="3841860"/>
          </a:xfrm>
        </p:grpSpPr>
        <p:pic>
          <p:nvPicPr>
            <p:cNvPr id="4" name="Picture 2" descr="Z23G262刘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119" y="372143"/>
              <a:ext cx="2524369" cy="2317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Z23G263刘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478" y="2818793"/>
              <a:ext cx="3161649" cy="1395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76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561" y="425569"/>
            <a:ext cx="8103917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在玻璃砖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一侧白纸上竖直地立一枚大头针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，调整视线，同时移动大头针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的位置，当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恰好能同时挡住玻璃砖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一侧所插的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大头针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像时，把大头针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插好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8847" name="Picture 239" descr="X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641593"/>
            <a:ext cx="2816417" cy="17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39561" y="3027382"/>
            <a:ext cx="11311291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在玻璃砖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一侧再竖直地插一枚大头针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挡住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同时也能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挡住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记下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的位置，移去玻璃砖，拔去大头针，过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连一条直线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就是入射光线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在玻璃砖内的折射光线，折射角为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34849" y="1797879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83668" y="3756414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95606" y="3105404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75627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利用所测量的物理量，写出玻璃砖折射率的表达式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；由测得的数据可得折射率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结果保留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位有效数字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5077" y="2484165"/>
            <a:ext cx="1098025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玻璃砖折射率的表达式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041" y="2133650"/>
            <a:ext cx="11248331" cy="3816424"/>
            <a:chOff x="471835" y="934424"/>
            <a:chExt cx="11248331" cy="3816424"/>
          </a:xfrm>
        </p:grpSpPr>
        <p:sp>
          <p:nvSpPr>
            <p:cNvPr id="18" name="圆角矩形 17"/>
            <p:cNvSpPr/>
            <p:nvPr/>
          </p:nvSpPr>
          <p:spPr>
            <a:xfrm>
              <a:off x="471835" y="1094414"/>
              <a:ext cx="11248331" cy="3656434"/>
            </a:xfrm>
            <a:prstGeom prst="roundRect">
              <a:avLst>
                <a:gd name="adj" fmla="val 472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881049"/>
              </p:ext>
            </p:extLst>
          </p:nvPr>
        </p:nvGraphicFramePr>
        <p:xfrm>
          <a:off x="9812360" y="278507"/>
          <a:ext cx="85407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8" name="文档" r:id="rId10" imgW="854427" imgH="1138333" progId="Word.Document.12">
                  <p:embed/>
                </p:oleObj>
              </mc:Choice>
              <mc:Fallback>
                <p:oleObj name="文档" r:id="rId10" imgW="854427" imgH="1138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12360" y="278507"/>
                        <a:ext cx="854075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346059" y="134841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1.51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852764"/>
              </p:ext>
            </p:extLst>
          </p:nvPr>
        </p:nvGraphicFramePr>
        <p:xfrm>
          <a:off x="693738" y="3182938"/>
          <a:ext cx="10429875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9" name="文档" r:id="rId12" imgW="10736409" imgH="1895655" progId="Word.Document.12">
                  <p:embed/>
                </p:oleObj>
              </mc:Choice>
              <mc:Fallback>
                <p:oleObj name="文档" r:id="rId12" imgW="10736409" imgH="18956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3738" y="3182938"/>
                        <a:ext cx="10429875" cy="183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787051"/>
              </p:ext>
            </p:extLst>
          </p:nvPr>
        </p:nvGraphicFramePr>
        <p:xfrm>
          <a:off x="685800" y="4875762"/>
          <a:ext cx="107251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90" name="文档" r:id="rId14" imgW="10736409" imgH="1090523" progId="Word.Document.12">
                  <p:embed/>
                </p:oleObj>
              </mc:Choice>
              <mc:Fallback>
                <p:oleObj name="文档" r:id="rId14" imgW="10736409" imgH="1090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5800" y="4875762"/>
                        <a:ext cx="1072515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2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87070"/>
            <a:ext cx="11412000" cy="18466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相对误差的计算式为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。为了减小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测量的相对误差，实验中激光在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点入射时应尽量使入射角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041" y="2421682"/>
            <a:ext cx="11248331" cy="2952328"/>
            <a:chOff x="471835" y="934424"/>
            <a:chExt cx="11248331" cy="2952328"/>
          </a:xfrm>
        </p:grpSpPr>
        <p:sp>
          <p:nvSpPr>
            <p:cNvPr id="18" name="圆角矩形 17"/>
            <p:cNvSpPr/>
            <p:nvPr/>
          </p:nvSpPr>
          <p:spPr>
            <a:xfrm>
              <a:off x="471835" y="1094414"/>
              <a:ext cx="11248331" cy="2792338"/>
            </a:xfrm>
            <a:prstGeom prst="roundRect">
              <a:avLst>
                <a:gd name="adj" fmla="val 472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9154769" y="159885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稍小一些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475946"/>
              </p:ext>
            </p:extLst>
          </p:nvPr>
        </p:nvGraphicFramePr>
        <p:xfrm>
          <a:off x="881063" y="2835275"/>
          <a:ext cx="10428287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8" name="文档" r:id="rId10" imgW="10736409" imgH="2532931" progId="Word.Document.12">
                  <p:embed/>
                </p:oleObj>
              </mc:Choice>
              <mc:Fallback>
                <p:oleObj name="文档" r:id="rId10" imgW="10736409" imgH="25329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1063" y="2835275"/>
                        <a:ext cx="10428287" cy="246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150466"/>
              </p:ext>
            </p:extLst>
          </p:nvPr>
        </p:nvGraphicFramePr>
        <p:xfrm>
          <a:off x="4621192" y="510917"/>
          <a:ext cx="51879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9" name="文档" r:id="rId12" imgW="5187387" imgH="1281481" progId="Word.Document.12">
                  <p:embed/>
                </p:oleObj>
              </mc:Choice>
              <mc:Fallback>
                <p:oleObj name="文档" r:id="rId12" imgW="5187387" imgH="12814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21192" y="510917"/>
                        <a:ext cx="518795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5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2046514"/>
            <a:ext cx="4917600" cy="27661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561" y="1369894"/>
            <a:ext cx="8103917" cy="19878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用量角器量出入射角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和折射角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改变入射角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，重复上面的步骤再做三四次，量出相应的入射角和折射角。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8847" name="Picture 239" descr="X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1585918"/>
            <a:ext cx="2816417" cy="17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8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9561" y="3484547"/>
            <a:ext cx="8391949" cy="21774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图像法：求出多组对应的入射角与折射角的正弦值，作出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图像，由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图像应为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如图所示，其斜率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9561" y="515566"/>
            <a:ext cx="11311291" cy="305465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四、数据分析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计算法：通过多次测量入射角和折射角，得出多组入射角和折射角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值，再代入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求出多个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的值，然后取其平均值，即为玻璃砖的折射率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093142"/>
              </p:ext>
            </p:extLst>
          </p:nvPr>
        </p:nvGraphicFramePr>
        <p:xfrm>
          <a:off x="3866877" y="1823442"/>
          <a:ext cx="127317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48" name="文档" r:id="rId3" imgW="1273363" imgH="1070184" progId="Word.Document.12">
                  <p:embed/>
                </p:oleObj>
              </mc:Choice>
              <mc:Fallback>
                <p:oleObj name="文档" r:id="rId3" imgW="1273363" imgH="1070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6877" y="1823442"/>
                        <a:ext cx="1273175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27936"/>
              </p:ext>
            </p:extLst>
          </p:nvPr>
        </p:nvGraphicFramePr>
        <p:xfrm>
          <a:off x="5182071" y="4047837"/>
          <a:ext cx="127317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49" name="文档" r:id="rId5" imgW="1273363" imgH="1071626" progId="Word.Document.12">
                  <p:embed/>
                </p:oleObj>
              </mc:Choice>
              <mc:Fallback>
                <p:oleObj name="文档" r:id="rId5" imgW="1273363" imgH="10716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2071" y="4047837"/>
                        <a:ext cx="1273175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959" name="Picture 7" descr="X3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8" y="3443132"/>
            <a:ext cx="2391481" cy="214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20155" y="501385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过原点的直线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0496" y="502338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折射率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076265"/>
              </p:ext>
            </p:extLst>
          </p:nvPr>
        </p:nvGraphicFramePr>
        <p:xfrm>
          <a:off x="495300" y="3714750"/>
          <a:ext cx="112014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69" name="文档" r:id="rId3" imgW="11212887" imgH="2371186" progId="Word.Document.12">
                  <p:embed/>
                </p:oleObj>
              </mc:Choice>
              <mc:Fallback>
                <p:oleObj name="文档" r:id="rId3" imgW="11212887" imgH="2371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3714750"/>
                        <a:ext cx="11201400" cy="237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89206" y="405458"/>
            <a:ext cx="82982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单位圆法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以入射点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为圆心，以一定长度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为半径画圆，交入射光线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点，交折射光线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OO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的垂线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的垂线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，分别交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，如图所示。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8002" name="Picture 2" descr="X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35" y="765498"/>
            <a:ext cx="2897271" cy="274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49514"/>
              </p:ext>
            </p:extLst>
          </p:nvPr>
        </p:nvGraphicFramePr>
        <p:xfrm>
          <a:off x="1054646" y="4610497"/>
          <a:ext cx="17208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70" name="文档" r:id="rId6" imgW="1721091" imgH="1020785" progId="Word.Document.12">
                  <p:embed/>
                </p:oleObj>
              </mc:Choice>
              <mc:Fallback>
                <p:oleObj name="文档" r:id="rId6" imgW="1721091" imgH="1020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4646" y="4610497"/>
                        <a:ext cx="1720850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50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55526"/>
            <a:ext cx="1141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五、误差分析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本实验的系统误差主要来源于确定光路的过程中，偶然误差主要来源于角度的测量的过程中。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六、注意事项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所用玻璃砖要适当厚一些。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实验中，玻璃砖在纸上的位置不可移动。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不能用手触摸玻璃砖光洁的光学面，更不能把玻璃砖当尺子用。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大头针应竖直插在白纸上，且玻璃砖每一侧两枚大头针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间的距离应适当大些。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实验中入射角不宜过小或过大。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3348</Words>
  <Application>Microsoft Office PowerPoint</Application>
  <PresentationFormat>自定义</PresentationFormat>
  <Paragraphs>338</Paragraphs>
  <Slides>52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68" baseType="lpstr">
      <vt:lpstr>DOUYU Font</vt:lpstr>
      <vt:lpstr>方正中等线简体</vt:lpstr>
      <vt:lpstr>黑体</vt:lpstr>
      <vt:lpstr>华文黑体</vt:lpstr>
      <vt:lpstr>楷体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7_Office 主题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7048</cp:revision>
  <dcterms:created xsi:type="dcterms:W3CDTF">2014-11-27T01:03:00Z</dcterms:created>
  <dcterms:modified xsi:type="dcterms:W3CDTF">2024-04-30T01:31:42Z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